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876"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294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students4bestevidence.net/blog/2015/07/24/nominal-ordinal-numerical-variables/" TargetMode="External"/><Relationship Id="rId3" Type="http://schemas.openxmlformats.org/officeDocument/2006/relationships/image" Target="../media/image1.png"/><Relationship Id="rId7"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pngall.com/storage-png/download/53817" TargetMode="External"/><Relationship Id="rId5" Type="http://schemas.openxmlformats.org/officeDocument/2006/relationships/image" Target="../media/image2.png"/><Relationship Id="rId4" Type="http://schemas.openxmlformats.org/officeDocument/2006/relationships/hyperlink" Target="https://www.pngall.com/analysis-png/download/227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17582" y="0"/>
            <a:ext cx="14630400" cy="8229600"/>
          </a:xfrm>
          <a:prstGeom prst="rect">
            <a:avLst/>
          </a:prstGeom>
          <a:solidFill>
            <a:srgbClr val="EFECE6"/>
          </a:solidFill>
          <a:ln/>
        </p:spPr>
      </p:sp>
      <p:sp>
        <p:nvSpPr>
          <p:cNvPr id="5" name="Text 3"/>
          <p:cNvSpPr/>
          <p:nvPr/>
        </p:nvSpPr>
        <p:spPr>
          <a:xfrm>
            <a:off x="2037993" y="4836914"/>
            <a:ext cx="4443889" cy="555427"/>
          </a:xfrm>
          <a:prstGeom prst="rect">
            <a:avLst/>
          </a:prstGeom>
          <a:noFill/>
          <a:ln/>
        </p:spPr>
        <p:txBody>
          <a:bodyPr wrap="none" rtlCol="0" anchor="t"/>
          <a:lstStyle/>
          <a:p>
            <a:pPr marL="0" indent="0">
              <a:lnSpc>
                <a:spcPts val="4374"/>
              </a:lnSpc>
              <a:buNone/>
            </a:pPr>
            <a:endParaRPr lang="en-US" sz="3499" dirty="0"/>
          </a:p>
        </p:txBody>
      </p:sp>
      <p:sp>
        <p:nvSpPr>
          <p:cNvPr id="7" name="Shape 3">
            <a:extLst>
              <a:ext uri="{FF2B5EF4-FFF2-40B4-BE49-F238E27FC236}">
                <a16:creationId xmlns:a16="http://schemas.microsoft.com/office/drawing/2014/main" id="{8843FC0A-4CC7-07DB-E1D9-EA9E90A201EB}"/>
              </a:ext>
            </a:extLst>
          </p:cNvPr>
          <p:cNvSpPr/>
          <p:nvPr/>
        </p:nvSpPr>
        <p:spPr>
          <a:xfrm>
            <a:off x="476250" y="1725910"/>
            <a:ext cx="13677899" cy="1714501"/>
          </a:xfrm>
          <a:prstGeom prst="roundRect">
            <a:avLst>
              <a:gd name="adj" fmla="val 4935"/>
            </a:avLst>
          </a:prstGeom>
          <a:solidFill>
            <a:srgbClr val="E1DBD0"/>
          </a:solidFill>
          <a:ln/>
        </p:spPr>
      </p:sp>
      <p:sp>
        <p:nvSpPr>
          <p:cNvPr id="4" name="Text 2"/>
          <p:cNvSpPr/>
          <p:nvPr/>
        </p:nvSpPr>
        <p:spPr>
          <a:xfrm>
            <a:off x="650636" y="2108199"/>
            <a:ext cx="13468350" cy="949922"/>
          </a:xfrm>
          <a:prstGeom prst="rect">
            <a:avLst/>
          </a:prstGeom>
          <a:noFill/>
          <a:ln/>
        </p:spPr>
        <p:txBody>
          <a:bodyPr wrap="square" rtlCol="0" anchor="t"/>
          <a:lstStyle/>
          <a:p>
            <a:pPr marL="0" indent="0">
              <a:lnSpc>
                <a:spcPts val="6561"/>
              </a:lnSpc>
              <a:buNone/>
            </a:pPr>
            <a:r>
              <a:rPr lang="en-US" sz="4800" b="1" dirty="0">
                <a:solidFill>
                  <a:srgbClr val="282824"/>
                </a:solidFill>
                <a:latin typeface="Lato" pitchFamily="34" charset="0"/>
                <a:ea typeface="Lato" pitchFamily="34" charset="-122"/>
                <a:cs typeface="Lato" pitchFamily="34" charset="-120"/>
              </a:rPr>
              <a:t>SQL PROJECT: MUSIC STORE DATA ANALYSIS</a:t>
            </a:r>
            <a:endParaRPr lang="en-US" sz="4800" dirty="0"/>
          </a:p>
        </p:txBody>
      </p:sp>
      <p:pic>
        <p:nvPicPr>
          <p:cNvPr id="9" name="Picture 8">
            <a:extLst>
              <a:ext uri="{FF2B5EF4-FFF2-40B4-BE49-F238E27FC236}">
                <a16:creationId xmlns:a16="http://schemas.microsoft.com/office/drawing/2014/main" id="{BD46E301-87EC-C25D-EB6C-F868B98AE82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697595" y="4789188"/>
            <a:ext cx="2741085" cy="2526011"/>
          </a:xfrm>
          <a:prstGeom prst="rect">
            <a:avLst/>
          </a:prstGeom>
        </p:spPr>
      </p:pic>
      <p:pic>
        <p:nvPicPr>
          <p:cNvPr id="12" name="Picture 11">
            <a:extLst>
              <a:ext uri="{FF2B5EF4-FFF2-40B4-BE49-F238E27FC236}">
                <a16:creationId xmlns:a16="http://schemas.microsoft.com/office/drawing/2014/main" id="{C687AD49-5962-F85C-9EE4-40FABEDD5D8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11696" y="4153198"/>
            <a:ext cx="2478285" cy="2478285"/>
          </a:xfrm>
          <a:prstGeom prst="rect">
            <a:avLst/>
          </a:prstGeom>
        </p:spPr>
      </p:pic>
      <p:pic>
        <p:nvPicPr>
          <p:cNvPr id="15" name="Picture 14">
            <a:extLst>
              <a:ext uri="{FF2B5EF4-FFF2-40B4-BE49-F238E27FC236}">
                <a16:creationId xmlns:a16="http://schemas.microsoft.com/office/drawing/2014/main" id="{375AB3DA-E4BB-C0B9-2C2B-F07C408C851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284095" y="4406900"/>
            <a:ext cx="5300328" cy="32003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1"/>
            <a:ext cx="14630400" cy="8229600"/>
          </a:xfrm>
          <a:prstGeom prst="rect">
            <a:avLst/>
          </a:prstGeom>
          <a:solidFill>
            <a:srgbClr val="EFECE6"/>
          </a:solidFill>
          <a:ln/>
        </p:spPr>
      </p:sp>
      <p:sp>
        <p:nvSpPr>
          <p:cNvPr id="4" name="Text 2"/>
          <p:cNvSpPr/>
          <p:nvPr/>
        </p:nvSpPr>
        <p:spPr>
          <a:xfrm>
            <a:off x="5372804" y="255210"/>
            <a:ext cx="3884791" cy="671870"/>
          </a:xfrm>
          <a:prstGeom prst="rect">
            <a:avLst/>
          </a:prstGeom>
          <a:noFill/>
          <a:ln/>
        </p:spPr>
        <p:txBody>
          <a:bodyPr wrap="none" rtlCol="0" anchor="t"/>
          <a:lstStyle/>
          <a:p>
            <a:pPr marL="0" indent="0">
              <a:lnSpc>
                <a:spcPts val="5291"/>
              </a:lnSpc>
              <a:buNone/>
            </a:pPr>
            <a:r>
              <a:rPr lang="en-US" sz="4233" b="1" dirty="0">
                <a:solidFill>
                  <a:srgbClr val="282824"/>
                </a:solidFill>
                <a:latin typeface="Lato" pitchFamily="34" charset="0"/>
                <a:ea typeface="Lato" pitchFamily="34" charset="-122"/>
                <a:cs typeface="Lato" pitchFamily="34" charset="-120"/>
              </a:rPr>
              <a:t>Question Set 2</a:t>
            </a:r>
            <a:endParaRPr lang="en-US" sz="4233" dirty="0"/>
          </a:p>
        </p:txBody>
      </p:sp>
      <p:sp>
        <p:nvSpPr>
          <p:cNvPr id="5" name="Text 3"/>
          <p:cNvSpPr/>
          <p:nvPr/>
        </p:nvSpPr>
        <p:spPr>
          <a:xfrm>
            <a:off x="1320025" y="1206499"/>
            <a:ext cx="11990348" cy="687943"/>
          </a:xfrm>
          <a:prstGeom prst="rect">
            <a:avLst/>
          </a:prstGeom>
          <a:noFill/>
          <a:ln/>
        </p:spPr>
        <p:txBody>
          <a:bodyPr wrap="square" rtlCol="0" anchor="t"/>
          <a:lstStyle/>
          <a:p>
            <a:pPr marL="0" indent="0">
              <a:lnSpc>
                <a:spcPts val="2709"/>
              </a:lnSpc>
              <a:buNone/>
            </a:pPr>
            <a:r>
              <a:rPr lang="en-US" sz="2400" dirty="0">
                <a:solidFill>
                  <a:srgbClr val="4A4A45"/>
                </a:solidFill>
                <a:latin typeface="Lato" pitchFamily="34" charset="0"/>
                <a:ea typeface="Lato" pitchFamily="34" charset="-122"/>
                <a:cs typeface="Lato" pitchFamily="34" charset="-120"/>
              </a:rPr>
              <a:t>Q1. Write query to return the email, first name, last name, &amp; Genre of all Rock Music listeners. Return your list ordered alphabetically by email starting with A.</a:t>
            </a:r>
            <a:endParaRPr lang="en-US" sz="2400" dirty="0"/>
          </a:p>
        </p:txBody>
      </p:sp>
      <p:pic>
        <p:nvPicPr>
          <p:cNvPr id="6" name="Image 0" descr="preencoded.png"/>
          <p:cNvPicPr>
            <a:picLocks noChangeAspect="1"/>
          </p:cNvPicPr>
          <p:nvPr/>
        </p:nvPicPr>
        <p:blipFill>
          <a:blip r:embed="rId3"/>
          <a:stretch>
            <a:fillRect/>
          </a:stretch>
        </p:blipFill>
        <p:spPr>
          <a:xfrm>
            <a:off x="1320024" y="2133579"/>
            <a:ext cx="11164076" cy="57899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1244600" y="429061"/>
            <a:ext cx="12141199" cy="1316117"/>
          </a:xfrm>
          <a:prstGeom prst="rect">
            <a:avLst/>
          </a:prstGeom>
          <a:noFill/>
          <a:ln/>
        </p:spPr>
        <p:txBody>
          <a:bodyPr wrap="square" rtlCol="0" anchor="t"/>
          <a:lstStyle/>
          <a:p>
            <a:pPr>
              <a:lnSpc>
                <a:spcPts val="2799"/>
              </a:lnSpc>
            </a:pPr>
            <a:r>
              <a:rPr lang="en-US" sz="2400" dirty="0">
                <a:solidFill>
                  <a:srgbClr val="4A4A45"/>
                </a:solidFill>
                <a:latin typeface="Lato" pitchFamily="34" charset="0"/>
                <a:ea typeface="Lato" pitchFamily="34" charset="-122"/>
                <a:cs typeface="Lato" pitchFamily="34" charset="-120"/>
              </a:rPr>
              <a:t>
Q2. Let's invite the artists who have written the most rock music in our dataset.</a:t>
            </a:r>
            <a:br>
              <a:rPr lang="en-US" sz="2400" dirty="0">
                <a:solidFill>
                  <a:srgbClr val="4A4A45"/>
                </a:solidFill>
                <a:latin typeface="Lato" pitchFamily="34" charset="0"/>
                <a:ea typeface="Lato" pitchFamily="34" charset="-122"/>
                <a:cs typeface="Lato" pitchFamily="34" charset="-120"/>
              </a:rPr>
            </a:br>
            <a:r>
              <a:rPr lang="en-US" sz="2400" dirty="0">
                <a:solidFill>
                  <a:srgbClr val="4A4A45"/>
                </a:solidFill>
                <a:latin typeface="Lato" pitchFamily="34" charset="0"/>
                <a:ea typeface="Lato" pitchFamily="34" charset="-122"/>
                <a:cs typeface="Lato" pitchFamily="34" charset="-120"/>
              </a:rPr>
              <a:t>Write a query that returns the Artist name and total track count of the top 10 rock bands.</a:t>
            </a:r>
            <a:endParaRPr lang="en-US" sz="2400" dirty="0"/>
          </a:p>
          <a:p>
            <a:pPr marL="0" indent="0">
              <a:lnSpc>
                <a:spcPts val="2799"/>
              </a:lnSpc>
              <a:buNone/>
            </a:pPr>
            <a:endParaRPr lang="en-US" sz="2400" dirty="0"/>
          </a:p>
        </p:txBody>
      </p:sp>
      <p:sp>
        <p:nvSpPr>
          <p:cNvPr id="5" name="Text 3"/>
          <p:cNvSpPr/>
          <p:nvPr/>
        </p:nvSpPr>
        <p:spPr>
          <a:xfrm>
            <a:off x="2037993" y="1801058"/>
            <a:ext cx="10554414" cy="355402"/>
          </a:xfrm>
          <a:prstGeom prst="rect">
            <a:avLst/>
          </a:prstGeom>
          <a:noFill/>
          <a:ln/>
        </p:spPr>
        <p:txBody>
          <a:bodyPr wrap="none" rtlCol="0" anchor="t"/>
          <a:lstStyle/>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1244600" y="1801058"/>
            <a:ext cx="12141198" cy="61802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1"/>
            <a:ext cx="14630400" cy="8229600"/>
          </a:xfrm>
          <a:prstGeom prst="rect">
            <a:avLst/>
          </a:prstGeom>
          <a:solidFill>
            <a:srgbClr val="EFECE6"/>
          </a:solidFill>
          <a:ln/>
        </p:spPr>
      </p:sp>
      <p:sp>
        <p:nvSpPr>
          <p:cNvPr id="4" name="Text 2"/>
          <p:cNvSpPr/>
          <p:nvPr/>
        </p:nvSpPr>
        <p:spPr>
          <a:xfrm>
            <a:off x="1023917" y="664964"/>
            <a:ext cx="12582565" cy="1138436"/>
          </a:xfrm>
          <a:prstGeom prst="rect">
            <a:avLst/>
          </a:prstGeom>
          <a:noFill/>
          <a:ln/>
        </p:spPr>
        <p:txBody>
          <a:bodyPr wrap="square" rtlCol="0" anchor="t"/>
          <a:lstStyle/>
          <a:p>
            <a:pPr marL="0" indent="0">
              <a:lnSpc>
                <a:spcPts val="2296"/>
              </a:lnSpc>
              <a:buNone/>
            </a:pPr>
            <a:r>
              <a:rPr lang="en-US" sz="2400" dirty="0">
                <a:solidFill>
                  <a:srgbClr val="4A4A45"/>
                </a:solidFill>
                <a:latin typeface="Lato" pitchFamily="34" charset="0"/>
                <a:ea typeface="Lato" pitchFamily="34" charset="-122"/>
                <a:cs typeface="Lato" pitchFamily="34" charset="-120"/>
              </a:rPr>
              <a:t>Q3. Return all the track names that have a song length longer than the average song length. Return the name and Milliseconds for each track. Order by the song length, with the longest songs listed first.</a:t>
            </a:r>
            <a:endParaRPr lang="en-US" sz="2400" dirty="0"/>
          </a:p>
        </p:txBody>
      </p:sp>
      <p:pic>
        <p:nvPicPr>
          <p:cNvPr id="6" name="Image 1" descr="preencoded.png"/>
          <p:cNvPicPr>
            <a:picLocks noChangeAspect="1"/>
          </p:cNvPicPr>
          <p:nvPr/>
        </p:nvPicPr>
        <p:blipFill>
          <a:blip r:embed="rId3"/>
          <a:stretch>
            <a:fillRect/>
          </a:stretch>
        </p:blipFill>
        <p:spPr>
          <a:xfrm>
            <a:off x="1023917" y="1982723"/>
            <a:ext cx="12582565" cy="60675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5" name="Shape 3"/>
          <p:cNvSpPr/>
          <p:nvPr/>
        </p:nvSpPr>
        <p:spPr>
          <a:xfrm>
            <a:off x="2269944" y="1839118"/>
            <a:ext cx="10090507" cy="1865948"/>
          </a:xfrm>
          <a:prstGeom prst="roundRect">
            <a:avLst>
              <a:gd name="adj" fmla="val 7145"/>
            </a:avLst>
          </a:prstGeom>
          <a:solidFill>
            <a:srgbClr val="E1DBD0"/>
          </a:solidFill>
          <a:ln/>
        </p:spPr>
      </p:sp>
      <p:sp>
        <p:nvSpPr>
          <p:cNvPr id="6" name="Text 4"/>
          <p:cNvSpPr/>
          <p:nvPr/>
        </p:nvSpPr>
        <p:spPr>
          <a:xfrm>
            <a:off x="2944944" y="2282308"/>
            <a:ext cx="8760079" cy="1216739"/>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Nesting queries to find email, first name, and last name of customers who have purchased Rock music.</a:t>
            </a:r>
          </a:p>
        </p:txBody>
      </p:sp>
      <p:sp>
        <p:nvSpPr>
          <p:cNvPr id="7" name="Shape 5"/>
          <p:cNvSpPr/>
          <p:nvPr/>
        </p:nvSpPr>
        <p:spPr>
          <a:xfrm>
            <a:off x="2279732" y="3832065"/>
            <a:ext cx="10090505" cy="1865948"/>
          </a:xfrm>
          <a:prstGeom prst="roundRect">
            <a:avLst>
              <a:gd name="adj" fmla="val 7145"/>
            </a:avLst>
          </a:prstGeom>
          <a:solidFill>
            <a:srgbClr val="E1DBD0"/>
          </a:solidFill>
          <a:ln/>
        </p:spPr>
      </p:sp>
      <p:sp>
        <p:nvSpPr>
          <p:cNvPr id="8" name="Text 6"/>
          <p:cNvSpPr/>
          <p:nvPr/>
        </p:nvSpPr>
        <p:spPr>
          <a:xfrm>
            <a:off x="2944945" y="4274481"/>
            <a:ext cx="8760078" cy="1066205"/>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Joining multiple tables and using COUNT() and GROUP BY to identify top rock bands.</a:t>
            </a:r>
          </a:p>
        </p:txBody>
      </p:sp>
      <p:sp>
        <p:nvSpPr>
          <p:cNvPr id="9" name="Shape 7"/>
          <p:cNvSpPr/>
          <p:nvPr/>
        </p:nvSpPr>
        <p:spPr>
          <a:xfrm>
            <a:off x="2260163" y="5883749"/>
            <a:ext cx="10090507" cy="1865948"/>
          </a:xfrm>
          <a:prstGeom prst="roundRect">
            <a:avLst>
              <a:gd name="adj" fmla="val 7145"/>
            </a:avLst>
          </a:prstGeom>
          <a:solidFill>
            <a:srgbClr val="E1DBD0"/>
          </a:solidFill>
          <a:ln/>
        </p:spPr>
      </p:sp>
      <p:sp>
        <p:nvSpPr>
          <p:cNvPr id="10" name="Text 8"/>
          <p:cNvSpPr/>
          <p:nvPr/>
        </p:nvSpPr>
        <p:spPr>
          <a:xfrm>
            <a:off x="2944945" y="6326066"/>
            <a:ext cx="8760079" cy="1030446"/>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Utilizing a subquery with AVG() to filter tracks with a song length longer than the average.</a:t>
            </a:r>
          </a:p>
        </p:txBody>
      </p:sp>
      <p:sp>
        <p:nvSpPr>
          <p:cNvPr id="12" name="Text 3">
            <a:extLst>
              <a:ext uri="{FF2B5EF4-FFF2-40B4-BE49-F238E27FC236}">
                <a16:creationId xmlns:a16="http://schemas.microsoft.com/office/drawing/2014/main" id="{C69DFE71-DBF6-C43D-C829-22AAC291394F}"/>
              </a:ext>
            </a:extLst>
          </p:cNvPr>
          <p:cNvSpPr/>
          <p:nvPr/>
        </p:nvSpPr>
        <p:spPr>
          <a:xfrm>
            <a:off x="4368800" y="906935"/>
            <a:ext cx="5892800" cy="718542"/>
          </a:xfrm>
          <a:prstGeom prst="rect">
            <a:avLst/>
          </a:prstGeom>
          <a:noFill/>
          <a:ln/>
        </p:spPr>
        <p:txBody>
          <a:bodyPr wrap="none" rtlCol="0" anchor="t"/>
          <a:lstStyle/>
          <a:p>
            <a:pPr algn="ctr">
              <a:lnSpc>
                <a:spcPts val="2799"/>
              </a:lnSpc>
            </a:pPr>
            <a:r>
              <a:rPr lang="en-US" sz="3200" b="1" dirty="0">
                <a:solidFill>
                  <a:srgbClr val="4A4A45"/>
                </a:solidFill>
                <a:latin typeface="Lato" pitchFamily="34" charset="0"/>
                <a:ea typeface="Lato" pitchFamily="34" charset="-122"/>
                <a:cs typeface="Lato" pitchFamily="34" charset="-120"/>
              </a:rPr>
              <a:t>QUESTION SET 2 :KEY LEARNINGS</a:t>
            </a:r>
            <a:endParaRPr lang="en-US" sz="3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5899983" y="255648"/>
            <a:ext cx="2830433" cy="486013"/>
          </a:xfrm>
          <a:prstGeom prst="rect">
            <a:avLst/>
          </a:prstGeom>
          <a:noFill/>
          <a:ln/>
        </p:spPr>
        <p:txBody>
          <a:bodyPr wrap="none" rtlCol="0" anchor="t"/>
          <a:lstStyle/>
          <a:p>
            <a:pPr marL="0" indent="0">
              <a:lnSpc>
                <a:spcPts val="3827"/>
              </a:lnSpc>
              <a:buNone/>
            </a:pPr>
            <a:r>
              <a:rPr lang="en-US" sz="3062" b="1" dirty="0">
                <a:solidFill>
                  <a:srgbClr val="282824"/>
                </a:solidFill>
                <a:latin typeface="Lato" pitchFamily="34" charset="0"/>
                <a:ea typeface="Lato" pitchFamily="34" charset="-122"/>
                <a:cs typeface="Lato" pitchFamily="34" charset="-120"/>
              </a:rPr>
              <a:t>Question Set 3</a:t>
            </a:r>
            <a:endParaRPr lang="en-US" sz="3062" dirty="0"/>
          </a:p>
        </p:txBody>
      </p:sp>
      <p:sp>
        <p:nvSpPr>
          <p:cNvPr id="5" name="Text 3"/>
          <p:cNvSpPr/>
          <p:nvPr/>
        </p:nvSpPr>
        <p:spPr>
          <a:xfrm>
            <a:off x="1495839" y="840593"/>
            <a:ext cx="11638717" cy="724812"/>
          </a:xfrm>
          <a:prstGeom prst="rect">
            <a:avLst/>
          </a:prstGeom>
          <a:noFill/>
          <a:ln/>
        </p:spPr>
        <p:txBody>
          <a:bodyPr wrap="square" rtlCol="0" anchor="t"/>
          <a:lstStyle/>
          <a:p>
            <a:pPr marL="0" indent="0">
              <a:lnSpc>
                <a:spcPts val="1960"/>
              </a:lnSpc>
              <a:buNone/>
            </a:pPr>
            <a:r>
              <a:rPr lang="en-US" sz="2400" dirty="0">
                <a:solidFill>
                  <a:srgbClr val="4A4A45"/>
                </a:solidFill>
                <a:latin typeface="Lato" pitchFamily="34" charset="0"/>
                <a:ea typeface="Lato" pitchFamily="34" charset="-122"/>
                <a:cs typeface="Lato" pitchFamily="34" charset="-120"/>
              </a:rPr>
              <a:t>Q1. Find how much amount spent by each customer on artists? Write a query to return customer name, artist name and total spent.</a:t>
            </a:r>
            <a:endParaRPr lang="en-US" sz="2400" dirty="0"/>
          </a:p>
        </p:txBody>
      </p:sp>
      <p:pic>
        <p:nvPicPr>
          <p:cNvPr id="6" name="Image 0" descr="preencoded.png"/>
          <p:cNvPicPr>
            <a:picLocks noChangeAspect="1"/>
          </p:cNvPicPr>
          <p:nvPr/>
        </p:nvPicPr>
        <p:blipFill>
          <a:blip r:embed="rId3"/>
          <a:stretch>
            <a:fillRect/>
          </a:stretch>
        </p:blipFill>
        <p:spPr>
          <a:xfrm>
            <a:off x="1552990" y="1615879"/>
            <a:ext cx="11524417" cy="3603822"/>
          </a:xfrm>
          <a:prstGeom prst="rect">
            <a:avLst/>
          </a:prstGeom>
        </p:spPr>
      </p:pic>
      <p:pic>
        <p:nvPicPr>
          <p:cNvPr id="7" name="Image 1" descr="preencoded.png"/>
          <p:cNvPicPr>
            <a:picLocks noChangeAspect="1"/>
          </p:cNvPicPr>
          <p:nvPr/>
        </p:nvPicPr>
        <p:blipFill>
          <a:blip r:embed="rId4"/>
          <a:stretch>
            <a:fillRect/>
          </a:stretch>
        </p:blipFill>
        <p:spPr>
          <a:xfrm>
            <a:off x="1552990" y="5179242"/>
            <a:ext cx="11524416" cy="28533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1"/>
            <a:ext cx="14630400" cy="8229600"/>
          </a:xfrm>
          <a:prstGeom prst="rect">
            <a:avLst/>
          </a:prstGeom>
          <a:solidFill>
            <a:srgbClr val="EFECE6"/>
          </a:solidFill>
          <a:ln/>
        </p:spPr>
      </p:sp>
      <p:sp>
        <p:nvSpPr>
          <p:cNvPr id="4" name="Text 2"/>
          <p:cNvSpPr/>
          <p:nvPr/>
        </p:nvSpPr>
        <p:spPr>
          <a:xfrm>
            <a:off x="863600" y="303350"/>
            <a:ext cx="13157199" cy="1097836"/>
          </a:xfrm>
          <a:prstGeom prst="rect">
            <a:avLst/>
          </a:prstGeom>
          <a:noFill/>
          <a:ln/>
        </p:spPr>
        <p:txBody>
          <a:bodyPr wrap="square" rtlCol="0" anchor="t"/>
          <a:lstStyle/>
          <a:p>
            <a:pPr marL="0" indent="0">
              <a:lnSpc>
                <a:spcPts val="1960"/>
              </a:lnSpc>
              <a:buNone/>
            </a:pPr>
            <a:r>
              <a:rPr lang="en-US" sz="2300" dirty="0">
                <a:solidFill>
                  <a:srgbClr val="4A4A45"/>
                </a:solidFill>
                <a:latin typeface="Lato" pitchFamily="34" charset="0"/>
                <a:ea typeface="Lato" pitchFamily="34" charset="-122"/>
                <a:cs typeface="Lato" pitchFamily="34" charset="-120"/>
              </a:rPr>
              <a:t>Q2. We want to find out the most popular music Genre for each country. We determine the most popular genre as the genre with the highest amount of purchases.Write a query that returns each country along with the top Genre. For countries where the maximum number of purchases is shared return all Genres.</a:t>
            </a:r>
            <a:endParaRPr lang="en-US" sz="2300" dirty="0"/>
          </a:p>
        </p:txBody>
      </p:sp>
      <p:pic>
        <p:nvPicPr>
          <p:cNvPr id="5" name="Image 0" descr="preencoded.png"/>
          <p:cNvPicPr>
            <a:picLocks noChangeAspect="1"/>
          </p:cNvPicPr>
          <p:nvPr/>
        </p:nvPicPr>
        <p:blipFill>
          <a:blip r:embed="rId3"/>
          <a:stretch>
            <a:fillRect/>
          </a:stretch>
        </p:blipFill>
        <p:spPr>
          <a:xfrm>
            <a:off x="2266949" y="1401186"/>
            <a:ext cx="10350499" cy="3627834"/>
          </a:xfrm>
          <a:prstGeom prst="rect">
            <a:avLst/>
          </a:prstGeom>
        </p:spPr>
      </p:pic>
      <p:pic>
        <p:nvPicPr>
          <p:cNvPr id="6" name="Image 1" descr="preencoded.png"/>
          <p:cNvPicPr>
            <a:picLocks noChangeAspect="1"/>
          </p:cNvPicPr>
          <p:nvPr/>
        </p:nvPicPr>
        <p:blipFill>
          <a:blip r:embed="rId4"/>
          <a:stretch>
            <a:fillRect/>
          </a:stretch>
        </p:blipFill>
        <p:spPr>
          <a:xfrm>
            <a:off x="2266948" y="5043347"/>
            <a:ext cx="10350499" cy="30465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755292" y="330359"/>
            <a:ext cx="13125807" cy="1498441"/>
          </a:xfrm>
          <a:prstGeom prst="rect">
            <a:avLst/>
          </a:prstGeom>
          <a:noFill/>
          <a:ln/>
        </p:spPr>
        <p:txBody>
          <a:bodyPr wrap="square" rtlCol="0" anchor="t"/>
          <a:lstStyle/>
          <a:p>
            <a:pPr marL="0" indent="0">
              <a:lnSpc>
                <a:spcPts val="2799"/>
              </a:lnSpc>
              <a:buNone/>
            </a:pPr>
            <a:r>
              <a:rPr lang="en-US" sz="2400" dirty="0">
                <a:solidFill>
                  <a:srgbClr val="4A4A45"/>
                </a:solidFill>
                <a:latin typeface="Lato" pitchFamily="34" charset="0"/>
                <a:ea typeface="Lato" pitchFamily="34" charset="-122"/>
                <a:cs typeface="Lato" pitchFamily="34" charset="-120"/>
              </a:rPr>
              <a:t>Q3. Write a query that determines the customer that has spent the most on music for each country. Write a query that returns the country along with the top customer and how much they spent. For countries where the top amount spent is shared, provide all customers who spent this amount.</a:t>
            </a:r>
            <a:endParaRPr lang="en-US" sz="2400" dirty="0"/>
          </a:p>
        </p:txBody>
      </p:sp>
      <p:pic>
        <p:nvPicPr>
          <p:cNvPr id="5" name="Image 0" descr="preencoded.png"/>
          <p:cNvPicPr>
            <a:picLocks noChangeAspect="1"/>
          </p:cNvPicPr>
          <p:nvPr/>
        </p:nvPicPr>
        <p:blipFill>
          <a:blip r:embed="rId3"/>
          <a:stretch>
            <a:fillRect/>
          </a:stretch>
        </p:blipFill>
        <p:spPr>
          <a:xfrm>
            <a:off x="1210641" y="2159159"/>
            <a:ext cx="12209118" cy="574008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5" name="Shape 3"/>
          <p:cNvSpPr/>
          <p:nvPr/>
        </p:nvSpPr>
        <p:spPr>
          <a:xfrm>
            <a:off x="2037993" y="1481078"/>
            <a:ext cx="10554414" cy="1224022"/>
          </a:xfrm>
          <a:prstGeom prst="roundRect">
            <a:avLst>
              <a:gd name="adj" fmla="val 7273"/>
            </a:avLst>
          </a:prstGeom>
          <a:solidFill>
            <a:srgbClr val="E1DBD0"/>
          </a:solidFill>
          <a:ln/>
        </p:spPr>
      </p:sp>
      <p:sp>
        <p:nvSpPr>
          <p:cNvPr id="6" name="Text 4"/>
          <p:cNvSpPr/>
          <p:nvPr/>
        </p:nvSpPr>
        <p:spPr>
          <a:xfrm>
            <a:off x="2587286" y="1685953"/>
            <a:ext cx="9551225" cy="861461"/>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Using Common Table Expressions (CTE) to create temporary result sets for complex queries.</a:t>
            </a:r>
          </a:p>
        </p:txBody>
      </p:sp>
      <p:sp>
        <p:nvSpPr>
          <p:cNvPr id="7" name="Shape 5"/>
          <p:cNvSpPr/>
          <p:nvPr/>
        </p:nvSpPr>
        <p:spPr>
          <a:xfrm>
            <a:off x="2037993" y="3089602"/>
            <a:ext cx="10554414" cy="1224022"/>
          </a:xfrm>
          <a:prstGeom prst="roundRect">
            <a:avLst>
              <a:gd name="adj" fmla="val 7273"/>
            </a:avLst>
          </a:prstGeom>
          <a:solidFill>
            <a:srgbClr val="E1DBD0"/>
          </a:solidFill>
          <a:ln/>
        </p:spPr>
      </p:sp>
      <p:sp>
        <p:nvSpPr>
          <p:cNvPr id="8" name="Text 6"/>
          <p:cNvSpPr/>
          <p:nvPr/>
        </p:nvSpPr>
        <p:spPr>
          <a:xfrm>
            <a:off x="2587288" y="3311773"/>
            <a:ext cx="9551224" cy="810249"/>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Combining CTEs, joins, and aggregation to find the amount spent by each customer on the best-selling artist.</a:t>
            </a:r>
          </a:p>
        </p:txBody>
      </p:sp>
      <p:sp>
        <p:nvSpPr>
          <p:cNvPr id="9" name="Shape 7"/>
          <p:cNvSpPr/>
          <p:nvPr/>
        </p:nvSpPr>
        <p:spPr>
          <a:xfrm>
            <a:off x="2037993" y="4658875"/>
            <a:ext cx="10554414" cy="1224022"/>
          </a:xfrm>
          <a:prstGeom prst="roundRect">
            <a:avLst>
              <a:gd name="adj" fmla="val 7273"/>
            </a:avLst>
          </a:prstGeom>
          <a:solidFill>
            <a:srgbClr val="E1DBD0"/>
          </a:solidFill>
          <a:ln/>
        </p:spPr>
      </p:sp>
      <p:sp>
        <p:nvSpPr>
          <p:cNvPr id="10" name="Text 8"/>
          <p:cNvSpPr/>
          <p:nvPr/>
        </p:nvSpPr>
        <p:spPr>
          <a:xfrm>
            <a:off x="2587287" y="4877333"/>
            <a:ext cx="9551223" cy="865652"/>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Employing window functions and PARTITION BY to determine the most popular music genre for each country..</a:t>
            </a:r>
          </a:p>
        </p:txBody>
      </p:sp>
      <p:sp>
        <p:nvSpPr>
          <p:cNvPr id="11" name="Shape 9"/>
          <p:cNvSpPr/>
          <p:nvPr/>
        </p:nvSpPr>
        <p:spPr>
          <a:xfrm>
            <a:off x="2037992" y="6256976"/>
            <a:ext cx="10554414" cy="1224022"/>
          </a:xfrm>
          <a:prstGeom prst="roundRect">
            <a:avLst>
              <a:gd name="adj" fmla="val 7273"/>
            </a:avLst>
          </a:prstGeom>
          <a:solidFill>
            <a:srgbClr val="E1DBD0"/>
          </a:solidFill>
          <a:ln/>
        </p:spPr>
      </p:sp>
      <p:sp>
        <p:nvSpPr>
          <p:cNvPr id="12" name="Text 10"/>
          <p:cNvSpPr/>
          <p:nvPr/>
        </p:nvSpPr>
        <p:spPr>
          <a:xfrm>
            <a:off x="2587288" y="6479147"/>
            <a:ext cx="9551224" cy="823353"/>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Developing a query to identify the top-spending customer for each country, handling ties when multiple customers spend the same amount.</a:t>
            </a:r>
          </a:p>
        </p:txBody>
      </p:sp>
      <p:sp>
        <p:nvSpPr>
          <p:cNvPr id="15" name="Text 3">
            <a:extLst>
              <a:ext uri="{FF2B5EF4-FFF2-40B4-BE49-F238E27FC236}">
                <a16:creationId xmlns:a16="http://schemas.microsoft.com/office/drawing/2014/main" id="{F76CFC97-7045-6181-8B5E-2CD62C68411B}"/>
              </a:ext>
            </a:extLst>
          </p:cNvPr>
          <p:cNvSpPr/>
          <p:nvPr/>
        </p:nvSpPr>
        <p:spPr>
          <a:xfrm>
            <a:off x="4124206" y="711200"/>
            <a:ext cx="7048500" cy="914277"/>
          </a:xfrm>
          <a:prstGeom prst="rect">
            <a:avLst/>
          </a:prstGeom>
          <a:noFill/>
          <a:ln/>
        </p:spPr>
        <p:txBody>
          <a:bodyPr wrap="none" rtlCol="0" anchor="t"/>
          <a:lstStyle/>
          <a:p>
            <a:pPr algn="ctr">
              <a:lnSpc>
                <a:spcPts val="2799"/>
              </a:lnSpc>
            </a:pPr>
            <a:r>
              <a:rPr lang="en-US" sz="3200" b="1" dirty="0">
                <a:solidFill>
                  <a:srgbClr val="4A4A45"/>
                </a:solidFill>
                <a:latin typeface="Lato" pitchFamily="34" charset="0"/>
                <a:ea typeface="Lato" pitchFamily="34" charset="-122"/>
                <a:cs typeface="Lato" pitchFamily="34" charset="-120"/>
              </a:rPr>
              <a:t>QUESTION SET 3 :KEY LEARNINGS</a:t>
            </a:r>
            <a:endParaRPr lang="en-US" sz="3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txBody>
          <a:bodyPr/>
          <a:lstStyle/>
          <a:p>
            <a:endParaRPr lang="en-IN" dirty="0"/>
          </a:p>
        </p:txBody>
      </p:sp>
      <p:sp>
        <p:nvSpPr>
          <p:cNvPr id="4" name="Text 2"/>
          <p:cNvSpPr/>
          <p:nvPr/>
        </p:nvSpPr>
        <p:spPr>
          <a:xfrm>
            <a:off x="4537709" y="434897"/>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OVERALL LEARNINGS</a:t>
            </a:r>
            <a:endParaRPr lang="en-US" sz="4374" dirty="0"/>
          </a:p>
        </p:txBody>
      </p:sp>
      <p:sp>
        <p:nvSpPr>
          <p:cNvPr id="5" name="Shape 3"/>
          <p:cNvSpPr/>
          <p:nvPr/>
        </p:nvSpPr>
        <p:spPr>
          <a:xfrm>
            <a:off x="2037993" y="1351440"/>
            <a:ext cx="3600000" cy="2221349"/>
          </a:xfrm>
          <a:prstGeom prst="roundRect">
            <a:avLst>
              <a:gd name="adj" fmla="val 6002"/>
            </a:avLst>
          </a:prstGeom>
          <a:solidFill>
            <a:srgbClr val="E1DBD0"/>
          </a:solidFill>
          <a:ln/>
        </p:spPr>
      </p:sp>
      <p:sp>
        <p:nvSpPr>
          <p:cNvPr id="6" name="Text 4"/>
          <p:cNvSpPr/>
          <p:nvPr/>
        </p:nvSpPr>
        <p:spPr>
          <a:xfrm>
            <a:off x="2264046" y="1573611"/>
            <a:ext cx="3168000" cy="1764000"/>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Mastery of basic SQL functions (SELECT, JOIN, WHERE, ORDER BY, GROUP BY, etc.).</a:t>
            </a:r>
          </a:p>
        </p:txBody>
      </p:sp>
      <p:sp>
        <p:nvSpPr>
          <p:cNvPr id="7" name="Shape 5"/>
          <p:cNvSpPr/>
          <p:nvPr/>
        </p:nvSpPr>
        <p:spPr>
          <a:xfrm>
            <a:off x="5969185" y="1360766"/>
            <a:ext cx="3600000" cy="2221349"/>
          </a:xfrm>
          <a:prstGeom prst="roundRect">
            <a:avLst>
              <a:gd name="adj" fmla="val 6002"/>
            </a:avLst>
          </a:prstGeom>
          <a:solidFill>
            <a:srgbClr val="E1DBD0"/>
          </a:solidFill>
          <a:ln/>
        </p:spPr>
      </p:sp>
      <p:sp>
        <p:nvSpPr>
          <p:cNvPr id="8" name="Text 6"/>
          <p:cNvSpPr/>
          <p:nvPr/>
        </p:nvSpPr>
        <p:spPr>
          <a:xfrm>
            <a:off x="6074569" y="1527177"/>
            <a:ext cx="3240000" cy="1764000"/>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Understanding and applying window functions for advanced analytics (ROW_NUMBER() over PARTITION BY).</a:t>
            </a:r>
          </a:p>
        </p:txBody>
      </p:sp>
      <p:sp>
        <p:nvSpPr>
          <p:cNvPr id="9" name="Shape 7"/>
          <p:cNvSpPr/>
          <p:nvPr/>
        </p:nvSpPr>
        <p:spPr>
          <a:xfrm>
            <a:off x="9900378" y="1351439"/>
            <a:ext cx="3600000" cy="2221349"/>
          </a:xfrm>
          <a:prstGeom prst="roundRect">
            <a:avLst>
              <a:gd name="adj" fmla="val 6002"/>
            </a:avLst>
          </a:prstGeom>
          <a:solidFill>
            <a:srgbClr val="E1DBD0"/>
          </a:solidFill>
          <a:ln/>
        </p:spPr>
        <p:txBody>
          <a:bodyPr/>
          <a:lstStyle/>
          <a:p>
            <a:endParaRPr lang="en-IN" dirty="0"/>
          </a:p>
        </p:txBody>
      </p:sp>
      <p:sp>
        <p:nvSpPr>
          <p:cNvPr id="10" name="Text 8"/>
          <p:cNvSpPr/>
          <p:nvPr/>
        </p:nvSpPr>
        <p:spPr>
          <a:xfrm>
            <a:off x="10070967" y="1527177"/>
            <a:ext cx="3251333" cy="1777008"/>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Efficient use of subqueries and common table expressions (CTEs) for modular and readable SQL code.</a:t>
            </a:r>
          </a:p>
        </p:txBody>
      </p:sp>
      <p:sp>
        <p:nvSpPr>
          <p:cNvPr id="11" name="Shape 9"/>
          <p:cNvSpPr/>
          <p:nvPr/>
        </p:nvSpPr>
        <p:spPr>
          <a:xfrm>
            <a:off x="2037993" y="3794957"/>
            <a:ext cx="3600000" cy="2221349"/>
          </a:xfrm>
          <a:prstGeom prst="roundRect">
            <a:avLst>
              <a:gd name="adj" fmla="val 6002"/>
            </a:avLst>
          </a:prstGeom>
          <a:solidFill>
            <a:srgbClr val="E1DBD0"/>
          </a:solidFill>
          <a:ln/>
        </p:spPr>
      </p:sp>
      <p:sp>
        <p:nvSpPr>
          <p:cNvPr id="12" name="Text 10"/>
          <p:cNvSpPr/>
          <p:nvPr/>
        </p:nvSpPr>
        <p:spPr>
          <a:xfrm>
            <a:off x="2264046" y="4017128"/>
            <a:ext cx="2925723" cy="1777006"/>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Aggregation techniques for summarizing and analyzing data (SUM, COUNT).</a:t>
            </a:r>
          </a:p>
        </p:txBody>
      </p:sp>
      <p:sp>
        <p:nvSpPr>
          <p:cNvPr id="13" name="Shape 11"/>
          <p:cNvSpPr/>
          <p:nvPr/>
        </p:nvSpPr>
        <p:spPr>
          <a:xfrm>
            <a:off x="5969185" y="3794957"/>
            <a:ext cx="3600000" cy="2221349"/>
          </a:xfrm>
          <a:prstGeom prst="roundRect">
            <a:avLst>
              <a:gd name="adj" fmla="val 6002"/>
            </a:avLst>
          </a:prstGeom>
          <a:solidFill>
            <a:srgbClr val="E1DBD0"/>
          </a:solidFill>
          <a:ln/>
        </p:spPr>
      </p:sp>
      <p:sp>
        <p:nvSpPr>
          <p:cNvPr id="14" name="Text 12"/>
          <p:cNvSpPr/>
          <p:nvPr/>
        </p:nvSpPr>
        <p:spPr>
          <a:xfrm>
            <a:off x="6142057" y="4017127"/>
            <a:ext cx="3172512" cy="1777008"/>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Handling ties and ranking with ROW_NUMBER() for scenarios where multiple entities share the same attribute.</a:t>
            </a:r>
          </a:p>
        </p:txBody>
      </p:sp>
      <p:sp>
        <p:nvSpPr>
          <p:cNvPr id="15" name="Shape 13"/>
          <p:cNvSpPr/>
          <p:nvPr/>
        </p:nvSpPr>
        <p:spPr>
          <a:xfrm>
            <a:off x="9900378" y="3794957"/>
            <a:ext cx="3600000" cy="2221349"/>
          </a:xfrm>
          <a:prstGeom prst="roundRect">
            <a:avLst>
              <a:gd name="adj" fmla="val 6002"/>
            </a:avLst>
          </a:prstGeom>
          <a:solidFill>
            <a:srgbClr val="E1DBD0"/>
          </a:solidFill>
          <a:ln/>
        </p:spPr>
      </p:sp>
      <p:sp>
        <p:nvSpPr>
          <p:cNvPr id="16" name="Text 14"/>
          <p:cNvSpPr/>
          <p:nvPr/>
        </p:nvSpPr>
        <p:spPr>
          <a:xfrm>
            <a:off x="10122549" y="4017127"/>
            <a:ext cx="3199751" cy="1777007"/>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Integration of logical conditions and filters to retrieve specific subsets of data.</a:t>
            </a:r>
          </a:p>
        </p:txBody>
      </p:sp>
      <p:sp>
        <p:nvSpPr>
          <p:cNvPr id="17" name="Shape 15"/>
          <p:cNvSpPr/>
          <p:nvPr/>
        </p:nvSpPr>
        <p:spPr>
          <a:xfrm>
            <a:off x="2037992" y="6238474"/>
            <a:ext cx="11462385" cy="1457726"/>
          </a:xfrm>
          <a:prstGeom prst="roundRect">
            <a:avLst>
              <a:gd name="adj" fmla="val 16670"/>
            </a:avLst>
          </a:prstGeom>
          <a:solidFill>
            <a:srgbClr val="E1DBD0"/>
          </a:solidFill>
          <a:ln/>
        </p:spPr>
      </p:sp>
      <p:sp>
        <p:nvSpPr>
          <p:cNvPr id="18" name="Text 16"/>
          <p:cNvSpPr/>
          <p:nvPr/>
        </p:nvSpPr>
        <p:spPr>
          <a:xfrm>
            <a:off x="2260163" y="6460643"/>
            <a:ext cx="10979818" cy="1070457"/>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Application of SQL for business analysis, decision-making, and strategic planning in a music store context.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EFECE6">
              <a:alpha val="85000"/>
            </a:srgbClr>
          </a:solidFill>
          <a:ln/>
        </p:spPr>
      </p:sp>
      <p:sp>
        <p:nvSpPr>
          <p:cNvPr id="6" name="Shape 3"/>
          <p:cNvSpPr/>
          <p:nvPr/>
        </p:nvSpPr>
        <p:spPr>
          <a:xfrm>
            <a:off x="1533261" y="927589"/>
            <a:ext cx="11563877" cy="2701766"/>
          </a:xfrm>
          <a:prstGeom prst="roundRect">
            <a:avLst>
              <a:gd name="adj" fmla="val 4935"/>
            </a:avLst>
          </a:prstGeom>
          <a:solidFill>
            <a:srgbClr val="E1DBD0"/>
          </a:solidFill>
          <a:ln/>
        </p:spPr>
      </p:sp>
      <p:sp>
        <p:nvSpPr>
          <p:cNvPr id="7" name="Text 4"/>
          <p:cNvSpPr/>
          <p:nvPr/>
        </p:nvSpPr>
        <p:spPr>
          <a:xfrm>
            <a:off x="1800553" y="1383506"/>
            <a:ext cx="4020409" cy="347186"/>
          </a:xfrm>
          <a:prstGeom prst="rect">
            <a:avLst/>
          </a:prstGeom>
          <a:noFill/>
          <a:ln/>
        </p:spPr>
        <p:txBody>
          <a:bodyPr wrap="none" rtlCol="0" anchor="t"/>
          <a:lstStyle/>
          <a:p>
            <a:pPr marL="0" indent="0">
              <a:lnSpc>
                <a:spcPts val="2734"/>
              </a:lnSpc>
              <a:buNone/>
            </a:pPr>
            <a:r>
              <a:rPr lang="en-US" sz="3200" b="1" dirty="0">
                <a:solidFill>
                  <a:srgbClr val="282824"/>
                </a:solidFill>
                <a:latin typeface="Lato" pitchFamily="34" charset="0"/>
                <a:ea typeface="Lato" pitchFamily="34" charset="-122"/>
                <a:cs typeface="Lato" pitchFamily="34" charset="-120"/>
              </a:rPr>
              <a:t>OBJECTIVE:</a:t>
            </a:r>
            <a:endParaRPr lang="en-US" sz="3200" dirty="0"/>
          </a:p>
        </p:txBody>
      </p:sp>
      <p:sp>
        <p:nvSpPr>
          <p:cNvPr id="8" name="Text 5"/>
          <p:cNvSpPr/>
          <p:nvPr/>
        </p:nvSpPr>
        <p:spPr>
          <a:xfrm>
            <a:off x="1800553" y="1965392"/>
            <a:ext cx="11029293" cy="1255670"/>
          </a:xfrm>
          <a:prstGeom prst="rect">
            <a:avLst/>
          </a:prstGeom>
          <a:noFill/>
          <a:ln/>
        </p:spPr>
        <p:txBody>
          <a:bodyPr wrap="square" rtlCol="0" anchor="t"/>
          <a:lstStyle/>
          <a:p>
            <a:pPr marL="0" indent="0">
              <a:lnSpc>
                <a:spcPts val="2799"/>
              </a:lnSpc>
              <a:buNone/>
            </a:pPr>
            <a:r>
              <a:rPr lang="en-US" sz="2200" dirty="0">
                <a:solidFill>
                  <a:srgbClr val="4A4A45"/>
                </a:solidFill>
                <a:latin typeface="Lato" pitchFamily="34" charset="0"/>
                <a:ea typeface="Lato" pitchFamily="34" charset="-122"/>
                <a:cs typeface="Lato" pitchFamily="34" charset="-120"/>
              </a:rPr>
              <a:t>Analyze an online music store's data using SQL to derive insights into customer behaviours, product popularity, and sales trends, ultimately improving decision-making and optimizing the platform's performance.</a:t>
            </a:r>
            <a:endParaRPr lang="en-US" sz="2200" dirty="0"/>
          </a:p>
        </p:txBody>
      </p:sp>
      <p:sp>
        <p:nvSpPr>
          <p:cNvPr id="9" name="Shape 6"/>
          <p:cNvSpPr/>
          <p:nvPr/>
        </p:nvSpPr>
        <p:spPr>
          <a:xfrm>
            <a:off x="1533260" y="4349605"/>
            <a:ext cx="11563877" cy="2701766"/>
          </a:xfrm>
          <a:prstGeom prst="roundRect">
            <a:avLst>
              <a:gd name="adj" fmla="val 4935"/>
            </a:avLst>
          </a:prstGeom>
          <a:solidFill>
            <a:srgbClr val="E1DBD0"/>
          </a:solidFill>
          <a:ln/>
        </p:spPr>
      </p:sp>
      <p:sp>
        <p:nvSpPr>
          <p:cNvPr id="10" name="Text 7"/>
          <p:cNvSpPr/>
          <p:nvPr/>
        </p:nvSpPr>
        <p:spPr>
          <a:xfrm>
            <a:off x="1800552" y="4804511"/>
            <a:ext cx="5019347" cy="589440"/>
          </a:xfrm>
          <a:prstGeom prst="rect">
            <a:avLst/>
          </a:prstGeom>
          <a:noFill/>
          <a:ln/>
        </p:spPr>
        <p:txBody>
          <a:bodyPr wrap="none" rtlCol="0" anchor="t"/>
          <a:lstStyle/>
          <a:p>
            <a:pPr marL="0" indent="0">
              <a:lnSpc>
                <a:spcPts val="2734"/>
              </a:lnSpc>
              <a:buNone/>
            </a:pPr>
            <a:r>
              <a:rPr lang="en-US" sz="3200" b="1" dirty="0">
                <a:solidFill>
                  <a:srgbClr val="282824"/>
                </a:solidFill>
                <a:latin typeface="Lato" pitchFamily="34" charset="0"/>
                <a:ea typeface="Lato" pitchFamily="34" charset="-122"/>
                <a:cs typeface="Lato" pitchFamily="34" charset="-120"/>
              </a:rPr>
              <a:t>DATABASE AND TOOLS</a:t>
            </a:r>
            <a:endParaRPr lang="en-US" sz="3200" dirty="0"/>
          </a:p>
        </p:txBody>
      </p:sp>
      <p:sp>
        <p:nvSpPr>
          <p:cNvPr id="11" name="Text 8"/>
          <p:cNvSpPr/>
          <p:nvPr/>
        </p:nvSpPr>
        <p:spPr>
          <a:xfrm>
            <a:off x="1800552" y="5449962"/>
            <a:ext cx="4366379" cy="355402"/>
          </a:xfrm>
          <a:prstGeom prst="rect">
            <a:avLst/>
          </a:prstGeom>
          <a:noFill/>
          <a:ln/>
        </p:spPr>
        <p:txBody>
          <a:bodyPr wrap="none" rtlCol="0" anchor="t"/>
          <a:lstStyle/>
          <a:p>
            <a:pPr marL="342900" indent="-342900" algn="l">
              <a:lnSpc>
                <a:spcPts val="2799"/>
              </a:lnSpc>
              <a:buSzPct val="100000"/>
              <a:buChar char="•"/>
            </a:pPr>
            <a:r>
              <a:rPr lang="en-US" sz="2200" dirty="0">
                <a:solidFill>
                  <a:srgbClr val="4A4A45"/>
                </a:solidFill>
                <a:latin typeface="Lato" pitchFamily="34" charset="0"/>
                <a:ea typeface="Lato" pitchFamily="34" charset="-122"/>
                <a:cs typeface="Lato" pitchFamily="34" charset="-120"/>
              </a:rPr>
              <a:t>Postgre SQL</a:t>
            </a:r>
            <a:endParaRPr lang="en-US" sz="2200" dirty="0"/>
          </a:p>
        </p:txBody>
      </p:sp>
      <p:sp>
        <p:nvSpPr>
          <p:cNvPr id="12" name="Text 9"/>
          <p:cNvSpPr/>
          <p:nvPr/>
        </p:nvSpPr>
        <p:spPr>
          <a:xfrm>
            <a:off x="1800553" y="6039076"/>
            <a:ext cx="4366379" cy="355402"/>
          </a:xfrm>
          <a:prstGeom prst="rect">
            <a:avLst/>
          </a:prstGeom>
          <a:noFill/>
          <a:ln/>
        </p:spPr>
        <p:txBody>
          <a:bodyPr wrap="none" rtlCol="0" anchor="t"/>
          <a:lstStyle/>
          <a:p>
            <a:pPr marL="342900" indent="-342900" algn="l">
              <a:lnSpc>
                <a:spcPts val="2799"/>
              </a:lnSpc>
              <a:buSzPct val="100000"/>
              <a:buChar char="•"/>
            </a:pPr>
            <a:r>
              <a:rPr lang="en-US" sz="2200" dirty="0">
                <a:solidFill>
                  <a:srgbClr val="4A4A45"/>
                </a:solidFill>
                <a:latin typeface="Lato" pitchFamily="34" charset="0"/>
                <a:ea typeface="Lato" pitchFamily="34" charset="-122"/>
                <a:cs typeface="Lato" pitchFamily="34" charset="-120"/>
              </a:rPr>
              <a:t>PgAdmin4</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EFECE6">
              <a:alpha val="85000"/>
            </a:srgbClr>
          </a:solidFill>
          <a:ln/>
        </p:spPr>
      </p:sp>
      <p:sp>
        <p:nvSpPr>
          <p:cNvPr id="6" name="Text 3"/>
          <p:cNvSpPr/>
          <p:nvPr/>
        </p:nvSpPr>
        <p:spPr>
          <a:xfrm>
            <a:off x="3836863" y="399831"/>
            <a:ext cx="6410135" cy="609600"/>
          </a:xfrm>
          <a:prstGeom prst="rect">
            <a:avLst/>
          </a:prstGeom>
          <a:noFill/>
          <a:ln/>
        </p:spPr>
        <p:txBody>
          <a:bodyPr wrap="none" rtlCol="0" anchor="t"/>
          <a:lstStyle/>
          <a:p>
            <a:pPr marL="0" indent="0" algn="ctr">
              <a:lnSpc>
                <a:spcPts val="2799"/>
              </a:lnSpc>
              <a:buNone/>
            </a:pPr>
            <a:r>
              <a:rPr lang="en-US" sz="2800" b="1" dirty="0">
                <a:solidFill>
                  <a:srgbClr val="4A4A45"/>
                </a:solidFill>
                <a:latin typeface="Lato" pitchFamily="34" charset="0"/>
                <a:ea typeface="Lato" pitchFamily="34" charset="-122"/>
                <a:cs typeface="Lato" pitchFamily="34" charset="-120"/>
              </a:rPr>
              <a:t>SCHEMA- MUSIC STORE DATABASE</a:t>
            </a:r>
            <a:endParaRPr lang="en-US" sz="2800" dirty="0"/>
          </a:p>
        </p:txBody>
      </p:sp>
      <p:pic>
        <p:nvPicPr>
          <p:cNvPr id="7" name="Image 1" descr="preencoded.png"/>
          <p:cNvPicPr>
            <a:picLocks noChangeAspect="1"/>
          </p:cNvPicPr>
          <p:nvPr/>
        </p:nvPicPr>
        <p:blipFill>
          <a:blip r:embed="rId4"/>
          <a:stretch>
            <a:fillRect/>
          </a:stretch>
        </p:blipFill>
        <p:spPr>
          <a:xfrm>
            <a:off x="2406650" y="1161831"/>
            <a:ext cx="9817099" cy="691536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5332373" y="228601"/>
            <a:ext cx="3965654"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Question Set 1</a:t>
            </a:r>
            <a:endParaRPr lang="en-US" sz="4374" dirty="0"/>
          </a:p>
        </p:txBody>
      </p:sp>
      <p:sp>
        <p:nvSpPr>
          <p:cNvPr id="5" name="Text 3"/>
          <p:cNvSpPr/>
          <p:nvPr/>
        </p:nvSpPr>
        <p:spPr>
          <a:xfrm>
            <a:off x="2340879" y="1151575"/>
            <a:ext cx="7924250" cy="558869"/>
          </a:xfrm>
          <a:prstGeom prst="rect">
            <a:avLst/>
          </a:prstGeom>
          <a:noFill/>
          <a:ln/>
        </p:spPr>
        <p:txBody>
          <a:bodyPr wrap="none" rtlCol="0" anchor="t"/>
          <a:lstStyle/>
          <a:p>
            <a:pPr marL="0" indent="0">
              <a:lnSpc>
                <a:spcPts val="2799"/>
              </a:lnSpc>
              <a:buNone/>
            </a:pPr>
            <a:r>
              <a:rPr lang="en-US" sz="2400" dirty="0">
                <a:solidFill>
                  <a:srgbClr val="4A4A45"/>
                </a:solidFill>
                <a:latin typeface="Lato" pitchFamily="34" charset="0"/>
                <a:ea typeface="Lato" pitchFamily="34" charset="-122"/>
                <a:cs typeface="Lato" pitchFamily="34" charset="-120"/>
              </a:rPr>
              <a:t>Q1. Who is the senior most employee based on job title?</a:t>
            </a:r>
            <a:endParaRPr lang="en-US" sz="2400" dirty="0"/>
          </a:p>
        </p:txBody>
      </p:sp>
      <p:pic>
        <p:nvPicPr>
          <p:cNvPr id="6" name="Image 0" descr="preencoded.png"/>
          <p:cNvPicPr>
            <a:picLocks noChangeAspect="1"/>
          </p:cNvPicPr>
          <p:nvPr/>
        </p:nvPicPr>
        <p:blipFill>
          <a:blip r:embed="rId3"/>
          <a:stretch>
            <a:fillRect/>
          </a:stretch>
        </p:blipFill>
        <p:spPr>
          <a:xfrm>
            <a:off x="2337350" y="1879336"/>
            <a:ext cx="9955700" cy="59438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3247846" y="656194"/>
            <a:ext cx="10554414" cy="355402"/>
          </a:xfrm>
          <a:prstGeom prst="rect">
            <a:avLst/>
          </a:prstGeom>
          <a:noFill/>
          <a:ln/>
        </p:spPr>
        <p:txBody>
          <a:bodyPr wrap="none" rtlCol="0" anchor="t"/>
          <a:lstStyle/>
          <a:p>
            <a:pPr marL="0" indent="0">
              <a:lnSpc>
                <a:spcPts val="2799"/>
              </a:lnSpc>
              <a:buNone/>
            </a:pPr>
            <a:r>
              <a:rPr lang="en-US" sz="2400" dirty="0">
                <a:solidFill>
                  <a:srgbClr val="4A4A45"/>
                </a:solidFill>
                <a:latin typeface="Lato" pitchFamily="34" charset="0"/>
                <a:ea typeface="Lato" pitchFamily="34" charset="-122"/>
                <a:cs typeface="Lato" pitchFamily="34" charset="-120"/>
              </a:rPr>
              <a:t>Q2. Which countries have the most invoices?</a:t>
            </a:r>
            <a:endParaRPr lang="en-US" sz="2400" dirty="0"/>
          </a:p>
        </p:txBody>
      </p:sp>
      <p:pic>
        <p:nvPicPr>
          <p:cNvPr id="5" name="Image 0" descr="preencoded.png"/>
          <p:cNvPicPr>
            <a:picLocks noChangeAspect="1"/>
          </p:cNvPicPr>
          <p:nvPr/>
        </p:nvPicPr>
        <p:blipFill>
          <a:blip r:embed="rId3"/>
          <a:stretch>
            <a:fillRect/>
          </a:stretch>
        </p:blipFill>
        <p:spPr>
          <a:xfrm>
            <a:off x="3247846" y="1320800"/>
            <a:ext cx="8134708" cy="66018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1416139" y="835204"/>
            <a:ext cx="10554414" cy="355402"/>
          </a:xfrm>
          <a:prstGeom prst="rect">
            <a:avLst/>
          </a:prstGeom>
          <a:noFill/>
          <a:ln/>
        </p:spPr>
        <p:txBody>
          <a:bodyPr wrap="none" rtlCol="0" anchor="t"/>
          <a:lstStyle/>
          <a:p>
            <a:pPr marL="0" indent="0">
              <a:lnSpc>
                <a:spcPts val="2799"/>
              </a:lnSpc>
              <a:buNone/>
            </a:pPr>
            <a:r>
              <a:rPr lang="en-US" sz="2400" dirty="0">
                <a:solidFill>
                  <a:srgbClr val="4A4A45"/>
                </a:solidFill>
                <a:latin typeface="Lato" pitchFamily="34" charset="0"/>
                <a:ea typeface="Lato" pitchFamily="34" charset="-122"/>
                <a:cs typeface="Lato" pitchFamily="34" charset="-120"/>
              </a:rPr>
              <a:t>Q3. What are top 3 values of total invoice?</a:t>
            </a:r>
            <a:endParaRPr lang="en-US" sz="2400" dirty="0"/>
          </a:p>
        </p:txBody>
      </p:sp>
      <p:pic>
        <p:nvPicPr>
          <p:cNvPr id="5" name="Image 0" descr="preencoded.png"/>
          <p:cNvPicPr>
            <a:picLocks noChangeAspect="1"/>
          </p:cNvPicPr>
          <p:nvPr/>
        </p:nvPicPr>
        <p:blipFill>
          <a:blip r:embed="rId3"/>
          <a:stretch>
            <a:fillRect/>
          </a:stretch>
        </p:blipFill>
        <p:spPr>
          <a:xfrm>
            <a:off x="1416139" y="1568608"/>
            <a:ext cx="11798122" cy="54925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1320316" y="438171"/>
            <a:ext cx="11989768" cy="1536699"/>
          </a:xfrm>
          <a:prstGeom prst="rect">
            <a:avLst/>
          </a:prstGeom>
          <a:noFill/>
          <a:ln/>
        </p:spPr>
        <p:txBody>
          <a:bodyPr wrap="square" rtlCol="0" anchor="t"/>
          <a:lstStyle/>
          <a:p>
            <a:pPr marL="0" indent="0">
              <a:lnSpc>
                <a:spcPts val="2799"/>
              </a:lnSpc>
              <a:buNone/>
            </a:pPr>
            <a:r>
              <a:rPr lang="en-US" sz="2400" dirty="0">
                <a:solidFill>
                  <a:srgbClr val="4A4A45"/>
                </a:solidFill>
                <a:latin typeface="Lato" pitchFamily="34" charset="0"/>
                <a:ea typeface="Lato" pitchFamily="34" charset="-122"/>
                <a:cs typeface="Lato" pitchFamily="34" charset="-120"/>
              </a:rPr>
              <a:t>Q4. Which city has the best customers? We would like to throw a promotional Music Festival in the city we made the most money. Write a query that returns one city that has the highest sum of invoice totals. Return both the city name &amp; sum of all invoice totals.</a:t>
            </a:r>
            <a:endParaRPr lang="en-US" sz="2400" dirty="0"/>
          </a:p>
        </p:txBody>
      </p:sp>
      <p:pic>
        <p:nvPicPr>
          <p:cNvPr id="5" name="Image 0" descr="preencoded.png"/>
          <p:cNvPicPr>
            <a:picLocks noChangeAspect="1"/>
          </p:cNvPicPr>
          <p:nvPr/>
        </p:nvPicPr>
        <p:blipFill>
          <a:blip r:embed="rId3"/>
          <a:stretch>
            <a:fillRect/>
          </a:stretch>
        </p:blipFill>
        <p:spPr>
          <a:xfrm>
            <a:off x="1320316" y="2266971"/>
            <a:ext cx="11989768" cy="56578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970598" y="647996"/>
            <a:ext cx="12689204" cy="1057871"/>
          </a:xfrm>
          <a:prstGeom prst="rect">
            <a:avLst/>
          </a:prstGeom>
          <a:noFill/>
          <a:ln/>
        </p:spPr>
        <p:txBody>
          <a:bodyPr wrap="square" rtlCol="0" anchor="t"/>
          <a:lstStyle/>
          <a:p>
            <a:pPr marL="0" indent="0">
              <a:lnSpc>
                <a:spcPts val="2799"/>
              </a:lnSpc>
              <a:buNone/>
            </a:pPr>
            <a:r>
              <a:rPr lang="en-US" sz="2400" dirty="0">
                <a:solidFill>
                  <a:srgbClr val="4A4A45"/>
                </a:solidFill>
                <a:latin typeface="Lato" pitchFamily="34" charset="0"/>
                <a:ea typeface="Lato" pitchFamily="34" charset="-122"/>
                <a:cs typeface="Lato" pitchFamily="34" charset="-120"/>
              </a:rPr>
              <a:t>Q5. Who is the best customer? The customer who has spent the most money will be declared the best customer. Write a query that returns the person who has spent the most money.</a:t>
            </a:r>
            <a:endParaRPr lang="en-US" sz="2400" dirty="0"/>
          </a:p>
        </p:txBody>
      </p:sp>
      <p:pic>
        <p:nvPicPr>
          <p:cNvPr id="5" name="Image 0" descr="preencoded.png"/>
          <p:cNvPicPr>
            <a:picLocks noChangeAspect="1"/>
          </p:cNvPicPr>
          <p:nvPr/>
        </p:nvPicPr>
        <p:blipFill>
          <a:blip r:embed="rId3"/>
          <a:stretch>
            <a:fillRect/>
          </a:stretch>
        </p:blipFill>
        <p:spPr>
          <a:xfrm>
            <a:off x="970598" y="1861701"/>
            <a:ext cx="12689204" cy="56831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60442" y="0"/>
            <a:ext cx="14630398" cy="8229600"/>
          </a:xfrm>
          <a:prstGeom prst="rect">
            <a:avLst/>
          </a:prstGeom>
          <a:solidFill>
            <a:srgbClr val="EFECE6">
              <a:alpha val="85000"/>
            </a:srgbClr>
          </a:solidFill>
          <a:ln/>
        </p:spPr>
      </p:sp>
      <p:sp>
        <p:nvSpPr>
          <p:cNvPr id="8" name="Shape 5"/>
          <p:cNvSpPr/>
          <p:nvPr/>
        </p:nvSpPr>
        <p:spPr>
          <a:xfrm>
            <a:off x="2037993" y="1754148"/>
            <a:ext cx="5166122" cy="1833086"/>
          </a:xfrm>
          <a:prstGeom prst="roundRect">
            <a:avLst>
              <a:gd name="adj" fmla="val 7273"/>
            </a:avLst>
          </a:prstGeom>
          <a:solidFill>
            <a:srgbClr val="E1DBD0"/>
          </a:solidFill>
          <a:ln/>
        </p:spPr>
      </p:sp>
      <p:sp>
        <p:nvSpPr>
          <p:cNvPr id="9" name="Text 6"/>
          <p:cNvSpPr/>
          <p:nvPr/>
        </p:nvSpPr>
        <p:spPr>
          <a:xfrm>
            <a:off x="2260163" y="1976319"/>
            <a:ext cx="4721781" cy="1388745"/>
          </a:xfrm>
          <a:prstGeom prst="rect">
            <a:avLst/>
          </a:prstGeom>
          <a:noFill/>
          <a:ln/>
        </p:spPr>
        <p:txBody>
          <a:bodyPr wrap="square" rtlCol="0" anchor="t"/>
          <a:lstStyle/>
          <a:p>
            <a:pPr marL="0" indent="0">
              <a:lnSpc>
                <a:spcPts val="2734"/>
              </a:lnSpc>
              <a:buNone/>
            </a:pPr>
            <a:r>
              <a:rPr lang="en-US" sz="2000" b="1" dirty="0">
                <a:solidFill>
                  <a:srgbClr val="282824"/>
                </a:solidFill>
                <a:latin typeface="Lato" pitchFamily="34" charset="0"/>
                <a:ea typeface="Lato" pitchFamily="34" charset="-122"/>
                <a:cs typeface="Lato" pitchFamily="34" charset="-120"/>
              </a:rPr>
              <a:t>Utilizing the ROW_NUMBER() function with PARTITION BY and ORDER BY for finding the senior most employee based on job title.</a:t>
            </a:r>
            <a:endParaRPr lang="en-US" sz="2000" dirty="0"/>
          </a:p>
        </p:txBody>
      </p:sp>
      <p:sp>
        <p:nvSpPr>
          <p:cNvPr id="10" name="Shape 7"/>
          <p:cNvSpPr/>
          <p:nvPr/>
        </p:nvSpPr>
        <p:spPr>
          <a:xfrm>
            <a:off x="7426285" y="1754148"/>
            <a:ext cx="5166122" cy="1833086"/>
          </a:xfrm>
          <a:prstGeom prst="roundRect">
            <a:avLst>
              <a:gd name="adj" fmla="val 7273"/>
            </a:avLst>
          </a:prstGeom>
          <a:solidFill>
            <a:srgbClr val="E1DBD0"/>
          </a:solidFill>
          <a:ln/>
        </p:spPr>
      </p:sp>
      <p:sp>
        <p:nvSpPr>
          <p:cNvPr id="11" name="Text 8"/>
          <p:cNvSpPr/>
          <p:nvPr/>
        </p:nvSpPr>
        <p:spPr>
          <a:xfrm>
            <a:off x="7648456" y="1976319"/>
            <a:ext cx="4721781" cy="1388745"/>
          </a:xfrm>
          <a:prstGeom prst="rect">
            <a:avLst/>
          </a:prstGeom>
          <a:noFill/>
          <a:ln/>
        </p:spPr>
        <p:txBody>
          <a:bodyPr wrap="square" rtlCol="0" anchor="t"/>
          <a:lstStyle/>
          <a:p>
            <a:pPr marL="0" indent="0">
              <a:lnSpc>
                <a:spcPts val="2734"/>
              </a:lnSpc>
              <a:buNone/>
            </a:pPr>
            <a:r>
              <a:rPr lang="en-US" sz="2000" b="1" dirty="0">
                <a:solidFill>
                  <a:srgbClr val="282824"/>
                </a:solidFill>
                <a:latin typeface="Lato" pitchFamily="34" charset="0"/>
                <a:ea typeface="Lato" pitchFamily="34" charset="-122"/>
                <a:cs typeface="Lato" pitchFamily="34" charset="-120"/>
              </a:rPr>
              <a:t>Aggregating data using COUNT() and GROUP BY to identify countries with the most invoices.</a:t>
            </a:r>
            <a:endParaRPr lang="en-US" sz="2000" dirty="0"/>
          </a:p>
        </p:txBody>
      </p:sp>
      <p:sp>
        <p:nvSpPr>
          <p:cNvPr id="12" name="Shape 9"/>
          <p:cNvSpPr/>
          <p:nvPr/>
        </p:nvSpPr>
        <p:spPr>
          <a:xfrm>
            <a:off x="2037993" y="3741798"/>
            <a:ext cx="5166122" cy="1635562"/>
          </a:xfrm>
          <a:prstGeom prst="roundRect">
            <a:avLst>
              <a:gd name="adj" fmla="val 8151"/>
            </a:avLst>
          </a:prstGeom>
          <a:solidFill>
            <a:srgbClr val="E1DBD0"/>
          </a:solidFill>
          <a:ln/>
        </p:spPr>
      </p:sp>
      <p:sp>
        <p:nvSpPr>
          <p:cNvPr id="13" name="Text 10"/>
          <p:cNvSpPr/>
          <p:nvPr/>
        </p:nvSpPr>
        <p:spPr>
          <a:xfrm>
            <a:off x="2260163" y="4500920"/>
            <a:ext cx="2777490" cy="347186"/>
          </a:xfrm>
          <a:prstGeom prst="rect">
            <a:avLst/>
          </a:prstGeom>
          <a:noFill/>
          <a:ln/>
        </p:spPr>
        <p:txBody>
          <a:bodyPr wrap="none" rtlCol="0" anchor="t"/>
          <a:lstStyle/>
          <a:p>
            <a:pPr marL="0" indent="0">
              <a:lnSpc>
                <a:spcPts val="2734"/>
              </a:lnSpc>
              <a:buNone/>
            </a:pPr>
            <a:endParaRPr lang="en-US" sz="2187" dirty="0"/>
          </a:p>
        </p:txBody>
      </p:sp>
      <p:sp>
        <p:nvSpPr>
          <p:cNvPr id="14" name="Text 11"/>
          <p:cNvSpPr/>
          <p:nvPr/>
        </p:nvSpPr>
        <p:spPr>
          <a:xfrm>
            <a:off x="2260163" y="3963710"/>
            <a:ext cx="4721781" cy="1191479"/>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Basic use of ORDER BY and LIMIT for retrieving top values from a table.</a:t>
            </a:r>
          </a:p>
        </p:txBody>
      </p:sp>
      <p:sp>
        <p:nvSpPr>
          <p:cNvPr id="15" name="Shape 12"/>
          <p:cNvSpPr/>
          <p:nvPr/>
        </p:nvSpPr>
        <p:spPr>
          <a:xfrm>
            <a:off x="7426285" y="3741798"/>
            <a:ext cx="5166122" cy="1635562"/>
          </a:xfrm>
          <a:prstGeom prst="roundRect">
            <a:avLst>
              <a:gd name="adj" fmla="val 8151"/>
            </a:avLst>
          </a:prstGeom>
          <a:solidFill>
            <a:srgbClr val="E1DBD0"/>
          </a:solidFill>
          <a:ln/>
        </p:spPr>
      </p:sp>
      <p:sp>
        <p:nvSpPr>
          <p:cNvPr id="16" name="Text 13"/>
          <p:cNvSpPr/>
          <p:nvPr/>
        </p:nvSpPr>
        <p:spPr>
          <a:xfrm>
            <a:off x="7648456" y="4500920"/>
            <a:ext cx="2777490" cy="347186"/>
          </a:xfrm>
          <a:prstGeom prst="rect">
            <a:avLst/>
          </a:prstGeom>
          <a:noFill/>
          <a:ln/>
        </p:spPr>
        <p:txBody>
          <a:bodyPr wrap="none" rtlCol="0" anchor="t"/>
          <a:lstStyle/>
          <a:p>
            <a:pPr marL="0" indent="0">
              <a:lnSpc>
                <a:spcPts val="2734"/>
              </a:lnSpc>
              <a:buNone/>
            </a:pPr>
            <a:endParaRPr lang="en-US" sz="2187" dirty="0"/>
          </a:p>
        </p:txBody>
      </p:sp>
      <p:sp>
        <p:nvSpPr>
          <p:cNvPr id="17" name="Text 14"/>
          <p:cNvSpPr/>
          <p:nvPr/>
        </p:nvSpPr>
        <p:spPr>
          <a:xfrm>
            <a:off x="7547728" y="3963096"/>
            <a:ext cx="4721781" cy="1192093"/>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Grouping and ordering data to find the city with the highest sum of invoice totals.</a:t>
            </a:r>
          </a:p>
        </p:txBody>
      </p:sp>
      <p:sp>
        <p:nvSpPr>
          <p:cNvPr id="18" name="Shape 15"/>
          <p:cNvSpPr/>
          <p:nvPr/>
        </p:nvSpPr>
        <p:spPr>
          <a:xfrm>
            <a:off x="2037993" y="5547005"/>
            <a:ext cx="10554414" cy="1280160"/>
          </a:xfrm>
          <a:prstGeom prst="roundRect">
            <a:avLst>
              <a:gd name="adj" fmla="val 10414"/>
            </a:avLst>
          </a:prstGeom>
          <a:solidFill>
            <a:srgbClr val="E1DBD0"/>
          </a:solidFill>
          <a:ln/>
        </p:spPr>
      </p:sp>
      <p:sp>
        <p:nvSpPr>
          <p:cNvPr id="19" name="Text 16"/>
          <p:cNvSpPr/>
          <p:nvPr/>
        </p:nvSpPr>
        <p:spPr>
          <a:xfrm>
            <a:off x="2260163" y="6358652"/>
            <a:ext cx="2777490" cy="347186"/>
          </a:xfrm>
          <a:prstGeom prst="rect">
            <a:avLst/>
          </a:prstGeom>
          <a:noFill/>
          <a:ln/>
        </p:spPr>
        <p:txBody>
          <a:bodyPr wrap="none" rtlCol="0" anchor="t"/>
          <a:lstStyle/>
          <a:p>
            <a:pPr marL="0" indent="0">
              <a:lnSpc>
                <a:spcPts val="2734"/>
              </a:lnSpc>
              <a:buNone/>
            </a:pPr>
            <a:endParaRPr lang="en-US" sz="2187" dirty="0"/>
          </a:p>
        </p:txBody>
      </p:sp>
      <p:sp>
        <p:nvSpPr>
          <p:cNvPr id="20" name="Text 17"/>
          <p:cNvSpPr/>
          <p:nvPr/>
        </p:nvSpPr>
        <p:spPr>
          <a:xfrm>
            <a:off x="2260163" y="5692399"/>
            <a:ext cx="10110073" cy="912596"/>
          </a:xfrm>
          <a:prstGeom prst="rect">
            <a:avLst/>
          </a:prstGeom>
          <a:noFill/>
          <a:ln/>
        </p:spPr>
        <p:txBody>
          <a:bodyPr wrap="square" rtlCol="0" anchor="t"/>
          <a:lstStyle/>
          <a:p>
            <a:pPr>
              <a:lnSpc>
                <a:spcPts val="2734"/>
              </a:lnSpc>
            </a:pPr>
            <a:r>
              <a:rPr lang="en-US" sz="2000" b="1" dirty="0">
                <a:solidFill>
                  <a:srgbClr val="282824"/>
                </a:solidFill>
                <a:latin typeface="Lato" pitchFamily="34" charset="0"/>
                <a:ea typeface="Lato" pitchFamily="34" charset="-122"/>
                <a:cs typeface="Lato" pitchFamily="34" charset="-120"/>
              </a:rPr>
              <a:t>Joining tables and using SUM() to determine the customer who has spent the most money.</a:t>
            </a:r>
          </a:p>
        </p:txBody>
      </p:sp>
      <p:sp>
        <p:nvSpPr>
          <p:cNvPr id="22" name="Text 3">
            <a:extLst>
              <a:ext uri="{FF2B5EF4-FFF2-40B4-BE49-F238E27FC236}">
                <a16:creationId xmlns:a16="http://schemas.microsoft.com/office/drawing/2014/main" id="{4DEB22B2-80BF-058F-228E-8DEC7BB4B71B}"/>
              </a:ext>
            </a:extLst>
          </p:cNvPr>
          <p:cNvSpPr/>
          <p:nvPr/>
        </p:nvSpPr>
        <p:spPr>
          <a:xfrm>
            <a:off x="4368800" y="816925"/>
            <a:ext cx="5892800" cy="718542"/>
          </a:xfrm>
          <a:prstGeom prst="rect">
            <a:avLst/>
          </a:prstGeom>
          <a:noFill/>
          <a:ln/>
        </p:spPr>
        <p:txBody>
          <a:bodyPr wrap="none" rtlCol="0" anchor="t"/>
          <a:lstStyle/>
          <a:p>
            <a:pPr algn="ctr">
              <a:lnSpc>
                <a:spcPts val="2799"/>
              </a:lnSpc>
            </a:pPr>
            <a:r>
              <a:rPr lang="en-US" sz="3200" b="1" dirty="0">
                <a:solidFill>
                  <a:srgbClr val="4A4A45"/>
                </a:solidFill>
                <a:latin typeface="Lato" pitchFamily="34" charset="0"/>
                <a:ea typeface="Lato" pitchFamily="34" charset="-122"/>
                <a:cs typeface="Lato" pitchFamily="34" charset="-120"/>
              </a:rPr>
              <a:t>QUESTION SET 1 :KEY LEARNINGS</a:t>
            </a:r>
            <a:endParaRPr lang="en-US" sz="3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811</Words>
  <Application>Microsoft Office PowerPoint</Application>
  <PresentationFormat>Custom</PresentationFormat>
  <Paragraphs>62</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Jabed Akhtar</cp:lastModifiedBy>
  <cp:revision>2</cp:revision>
  <dcterms:created xsi:type="dcterms:W3CDTF">2024-03-04T07:16:12Z</dcterms:created>
  <dcterms:modified xsi:type="dcterms:W3CDTF">2024-03-04T09:02:25Z</dcterms:modified>
</cp:coreProperties>
</file>